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4" d="100"/>
          <a:sy n="104" d="100"/>
        </p:scale>
        <p:origin x="232" y="568"/>
      </p:cViewPr>
      <p:guideLst>
        <p:guide orient="horz" pos="12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DA49-1DCF-704E-90ED-058828487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5CBA4-A2DB-5F42-A477-D9443F787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1002-80AE-7945-91CB-F468CD3E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128F-E77D-E049-A3B1-9BCBC927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AE25-9D63-164D-883E-EFADF9E0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3FBD-3C7A-294A-8C6C-29D2417D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7F686-80C4-D746-B4AF-4569A10FD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FEF-FAA1-FE4C-9876-3BE05A7D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1684F-4DFE-0C45-B954-00147C8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5851-011F-A240-9FEA-BF8C7DD9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6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A5D96-3229-8645-B4C7-C9534E6ED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01FF3-5DC1-E147-9BC0-85AB4BE32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9DD59-56C7-D540-8903-E2AD0FF2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7253E-C967-4B48-85AB-9FD62D5A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8AF4-055F-D349-A66D-5C9FEC63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5AF4-5FFD-9A45-AE0B-2E5F0CCD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D3EA0-9634-D74D-AD00-65CA22CC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C5926-ECBE-384D-AE47-B0E14D05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662B-D690-E24A-981B-28C54BAB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C3E8-F704-5841-B993-E113E09F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2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66E6-3E7D-0B4B-8D47-FEB08F8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AE559-258F-BB44-AF05-9F2CB6013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657D-546E-E147-9251-DC875706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1505-26CA-0943-91D7-276DDE2B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90D6-53B0-F048-9697-E5020F84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0576-F61C-F84C-BDC2-0A8BECBC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3D4-B826-DB46-A891-A6D91B696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EC47-BBCC-3F48-80E5-7D3BCB7FB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9BB5-87CA-E74F-ADA6-1D88C4CF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A1721-2908-E741-B8B8-F94B660B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A3169-7189-194F-94D6-85E9A9B4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05EA-0E24-9E43-B69B-FA8CDE0C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ECDF7-20B4-5648-B424-A7A4A63F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C7E5-FFC3-0247-9AC5-AA44C408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902B4-2103-E149-8AF9-287C1E666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B5CC1-7E8A-564C-B679-0D91950E3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9322D-B36D-1D4F-A277-D3722B7C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808A8D-2C1E-1844-81B1-F4A3B97E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82B61-63E4-5640-974C-F629BA73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D24C-841B-334A-9847-9B7DB1CE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FCEEC-F49C-1247-9AF3-EBBC2C4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C2AF4-7298-CA41-B575-E8EA85FA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D56FE-F7E7-1949-9A4A-14E17A1F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EE510-364F-A442-B7DE-C3D703FE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C4F46-14B3-A64B-8A5D-362FEDA6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23681-F73A-C74A-9AFB-BEDAC797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C9AF-64CD-1C45-9FB1-E6AA1E5D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6430D-1E46-714E-B6C5-65351F65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82F30-0D3A-7341-90E7-96C5C425B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8DDF9-70A1-074A-8445-4B1248B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57E97-3D4C-CC47-9467-8F8FC67E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26D63-9D7B-1542-8098-8027CEB7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668A-6994-AA47-BE6F-16E25675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0AE2F-23A4-3E41-9212-37A9761F1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ADC70-5B98-604C-9548-6E8B1037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2C26D-DDCB-E243-92AC-F7F2C8E2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75738-DEEF-3F43-9404-ED444151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FEE1-957F-B04A-98F2-D433250C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1F802-8683-434A-8722-415895DB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2C913-928D-1943-9B31-785B949C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B156B-515D-BE49-B824-7CA232FA8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BDA-6FD0-7E46-947B-06C75D5F3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4D6C-0158-E149-AAFF-C893672D4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DBA4A-8B1C-B340-8EF3-678C01783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 fontScale="90000"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Diversity in food culture in select European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C25B7-A55E-A742-AD57-B31D23294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A. Gutmanas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2 March 2020</a:t>
            </a:r>
          </a:p>
        </p:txBody>
      </p:sp>
    </p:spTree>
    <p:extLst>
      <p:ext uri="{BB962C8B-B14F-4D97-AF65-F5344CB8AC3E}">
        <p14:creationId xmlns:p14="http://schemas.microsoft.com/office/powerpoint/2010/main" val="54524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London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81A645-FECB-E249-99B4-CB0A09EA9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1012160"/>
            <a:ext cx="7200000" cy="430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294503" y="4456581"/>
            <a:ext cx="505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cluster (red) dominates</a:t>
            </a:r>
          </a:p>
          <a:p>
            <a:r>
              <a:rPr lang="en-US" dirty="0"/>
              <a:t>South Asian (purple) cluster in the West</a:t>
            </a:r>
          </a:p>
          <a:p>
            <a:r>
              <a:rPr lang="en-US" dirty="0"/>
              <a:t>Middle Eastern (green) in the North and West</a:t>
            </a:r>
          </a:p>
          <a:p>
            <a:r>
              <a:rPr lang="en-US" dirty="0"/>
              <a:t>Mediterranean (pale blue) – spread throughout</a:t>
            </a:r>
          </a:p>
        </p:txBody>
      </p:sp>
    </p:spTree>
    <p:extLst>
      <p:ext uri="{BB962C8B-B14F-4D97-AF65-F5344CB8AC3E}">
        <p14:creationId xmlns:p14="http://schemas.microsoft.com/office/powerpoint/2010/main" val="268958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Paris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8AD721F-DA22-4C4D-93A4-68DD8451F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395415"/>
            <a:ext cx="7200000" cy="445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cluster (red) still the largest, forming a ring around the </a:t>
            </a:r>
            <a:r>
              <a:rPr lang="en-US" dirty="0" err="1"/>
              <a:t>centre</a:t>
            </a:r>
            <a:endParaRPr lang="en-US" dirty="0"/>
          </a:p>
          <a:p>
            <a:r>
              <a:rPr lang="en-US" dirty="0"/>
              <a:t>French (yellow) dominates the </a:t>
            </a:r>
            <a:r>
              <a:rPr lang="en-US" dirty="0" err="1"/>
              <a:t>centre</a:t>
            </a:r>
            <a:endParaRPr lang="en-US" dirty="0"/>
          </a:p>
          <a:p>
            <a:r>
              <a:rPr lang="en-US" dirty="0"/>
              <a:t>Pockets of Asian and French elsewhere</a:t>
            </a:r>
          </a:p>
        </p:txBody>
      </p:sp>
    </p:spTree>
    <p:extLst>
      <p:ext uri="{BB962C8B-B14F-4D97-AF65-F5344CB8AC3E}">
        <p14:creationId xmlns:p14="http://schemas.microsoft.com/office/powerpoint/2010/main" val="83416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Stockholm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core, hardly any data outside it.</a:t>
            </a:r>
          </a:p>
          <a:p>
            <a:r>
              <a:rPr lang="en-US" dirty="0"/>
              <a:t>Mixed cluster (red) still the largest, dominating the core</a:t>
            </a:r>
          </a:p>
          <a:p>
            <a:r>
              <a:rPr lang="en-US" dirty="0"/>
              <a:t>Pockets of other cuisines here and there, but no strong pattern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A76D19C-7555-BF40-8DC1-9B153E33D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1054391"/>
            <a:ext cx="7200000" cy="4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Vilnius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core, hardly any data outside it.</a:t>
            </a:r>
          </a:p>
          <a:p>
            <a:r>
              <a:rPr lang="en-US" dirty="0"/>
              <a:t>Mixed cluster (red) still the largest, dominating the core</a:t>
            </a:r>
          </a:p>
          <a:p>
            <a:r>
              <a:rPr lang="en-US" dirty="0"/>
              <a:t>Pockets of other cuisines here and there, but no strong pattern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1FDDD4F-ED8F-A34E-8DD9-01F13BD71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824726"/>
            <a:ext cx="7200000" cy="42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F6ED-A8ED-AC4C-BE60-4D552C76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8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5D36-1B2D-E346-8C7E-7A1C2BFB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71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cities exhibit strong preference for Mediterranean and Asian food.</a:t>
            </a:r>
          </a:p>
          <a:p>
            <a:r>
              <a:rPr lang="en-US" dirty="0"/>
              <a:t>Paris is unique with its strong core of French cuisine in the </a:t>
            </a:r>
            <a:r>
              <a:rPr lang="en-US" dirty="0" err="1"/>
              <a:t>centre</a:t>
            </a:r>
            <a:r>
              <a:rPr lang="en-US" dirty="0"/>
              <a:t>. Other cities do not show such a strong preference for their “own” cuisine.</a:t>
            </a:r>
          </a:p>
          <a:p>
            <a:r>
              <a:rPr lang="en-US" dirty="0"/>
              <a:t>London and Paris both show a weak streak of separateness in food culture:</a:t>
            </a:r>
          </a:p>
          <a:p>
            <a:pPr lvl="1"/>
            <a:r>
              <a:rPr lang="en-US" dirty="0"/>
              <a:t>South Asian cluster in the West of London </a:t>
            </a:r>
          </a:p>
          <a:p>
            <a:pPr lvl="1"/>
            <a:r>
              <a:rPr lang="en-US" dirty="0"/>
              <a:t>French cluster in the core of Paris</a:t>
            </a:r>
          </a:p>
          <a:p>
            <a:r>
              <a:rPr lang="en-US" dirty="0"/>
              <a:t>The mixed cluster is the largest in all 4 cities, but the diversity of the “mix” is greatest in London (only 45% is accounted by Asian and Mediterranean, vs 76% in Stockholm).</a:t>
            </a:r>
          </a:p>
          <a:p>
            <a:r>
              <a:rPr lang="en-US" dirty="0"/>
              <a:t>No data to answer if transculturality is taking hold (no category for fusion cuisine in </a:t>
            </a:r>
            <a:r>
              <a:rPr lang="en-US" dirty="0" err="1"/>
              <a:t>Foursquares</a:t>
            </a:r>
            <a:r>
              <a:rPr lang="en-US" dirty="0"/>
              <a:t> API)</a:t>
            </a:r>
          </a:p>
        </p:txBody>
      </p:sp>
    </p:spTree>
    <p:extLst>
      <p:ext uri="{BB962C8B-B14F-4D97-AF65-F5344CB8AC3E}">
        <p14:creationId xmlns:p14="http://schemas.microsoft.com/office/powerpoint/2010/main" val="376375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2A0-1F82-9F4F-B211-91BFD77B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3BD0-9FDA-6242-B9A0-D91418D5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Cities are diverse and offer residents and visitors opportunities to sample world cuisines</a:t>
            </a:r>
          </a:p>
          <a:p>
            <a:r>
              <a:rPr lang="en-US" dirty="0"/>
              <a:t>But does one need to travel far to find a different cuisine from any </a:t>
            </a:r>
            <a:r>
              <a:rPr lang="en-US" dirty="0" err="1"/>
              <a:t>neighbourhood</a:t>
            </a:r>
            <a:r>
              <a:rPr lang="en-US" dirty="0"/>
              <a:t>? </a:t>
            </a:r>
          </a:p>
          <a:p>
            <a:r>
              <a:rPr lang="en-US" dirty="0"/>
              <a:t>How much fusion of different traditions can one observe?</a:t>
            </a:r>
          </a:p>
          <a:p>
            <a:r>
              <a:rPr lang="en-US" dirty="0"/>
              <a:t>Can one quantify the degree to which a city’s culinary culture is mono-, multi-, inter- or transcultural?</a:t>
            </a:r>
          </a:p>
          <a:p>
            <a:endParaRPr lang="en-US" dirty="0"/>
          </a:p>
          <a:p>
            <a:r>
              <a:rPr lang="en-US" dirty="0"/>
              <a:t>A use case in a data-science approach to cultural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96C5-6077-9545-9D21-95877EA8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cities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4AEB-5486-9644-BD3E-8BFD6221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720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chose four European cities I visited many times: London, Paris, Stockholm and Vilnius.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7BAB14-BCF7-224E-B330-FA874B9F0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96201"/>
              </p:ext>
            </p:extLst>
          </p:nvPr>
        </p:nvGraphicFramePr>
        <p:xfrm>
          <a:off x="567559" y="2578894"/>
          <a:ext cx="10941269" cy="2359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1397">
                  <a:extLst>
                    <a:ext uri="{9D8B030D-6E8A-4147-A177-3AD203B41FA5}">
                      <a16:colId xmlns:a16="http://schemas.microsoft.com/office/drawing/2014/main" val="1178291713"/>
                    </a:ext>
                  </a:extLst>
                </a:gridCol>
                <a:gridCol w="2367886">
                  <a:extLst>
                    <a:ext uri="{9D8B030D-6E8A-4147-A177-3AD203B41FA5}">
                      <a16:colId xmlns:a16="http://schemas.microsoft.com/office/drawing/2014/main" val="1817506216"/>
                    </a:ext>
                  </a:extLst>
                </a:gridCol>
                <a:gridCol w="2893053">
                  <a:extLst>
                    <a:ext uri="{9D8B030D-6E8A-4147-A177-3AD203B41FA5}">
                      <a16:colId xmlns:a16="http://schemas.microsoft.com/office/drawing/2014/main" val="3684294397"/>
                    </a:ext>
                  </a:extLst>
                </a:gridCol>
                <a:gridCol w="3048933">
                  <a:extLst>
                    <a:ext uri="{9D8B030D-6E8A-4147-A177-3AD203B41FA5}">
                      <a16:colId xmlns:a16="http://schemas.microsoft.com/office/drawing/2014/main" val="4027230381"/>
                    </a:ext>
                  </a:extLst>
                </a:gridCol>
              </a:tblGrid>
              <a:tr h="8790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Metropolitan area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(number of boroughs)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population (million)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Population density </a:t>
                      </a: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(per </a:t>
                      </a:r>
                      <a:r>
                        <a:rPr lang="en-GB" sz="20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sq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km)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Residents identifying with non-dominant ethnicity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403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London (33)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8.8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4,761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91382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Stockholm (26)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4,800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27 %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298139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Paris (12)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7.2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8,598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7987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Vilnius (2)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1,392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15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B19C-2163-A247-9320-0C8387B3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8628"/>
            <a:ext cx="10515600" cy="1325563"/>
          </a:xfrm>
        </p:spPr>
        <p:txBody>
          <a:bodyPr/>
          <a:lstStyle/>
          <a:p>
            <a:r>
              <a:rPr lang="en-US" dirty="0"/>
              <a:t>The data -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7EB9-E1D8-A54F-9E43-51EAFE14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84191"/>
            <a:ext cx="10515600" cy="9070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Obtain </a:t>
            </a:r>
            <a:r>
              <a:rPr lang="en-US" dirty="0" err="1"/>
              <a:t>geoJSONs</a:t>
            </a:r>
            <a:r>
              <a:rPr lang="en-US" dirty="0"/>
              <a:t> for the metropolitan areas and cover them in a lattice of hexagons, each inscribed into a circle with radius of 500 m.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5DC913B-4EE0-B541-A882-472B54AB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8"/>
          <a:stretch/>
        </p:blipFill>
        <p:spPr>
          <a:xfrm>
            <a:off x="2423983" y="2291255"/>
            <a:ext cx="3240000" cy="178309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EAC7D5-C082-2945-A1EC-D2AE5338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5790"/>
            <a:ext cx="3240000" cy="179855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33E2046-A806-394C-A06C-FAC5EE848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983" y="4448834"/>
            <a:ext cx="3240000" cy="17960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1FAFD21-D2B6-8C4C-AC7E-A4FDECD68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2681"/>
            <a:ext cx="3240000" cy="1802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744B9-61C6-1E47-B5F0-FC25D4221852}"/>
              </a:ext>
            </a:extLst>
          </p:cNvPr>
          <p:cNvSpPr txBox="1"/>
          <p:nvPr/>
        </p:nvSpPr>
        <p:spPr>
          <a:xfrm>
            <a:off x="432486" y="2545492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  <a:p>
            <a:r>
              <a:rPr lang="en-US" dirty="0"/>
              <a:t>2417 hexagons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B573EF1-EA71-5148-A0EE-0E9C8186B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07381"/>
              </p:ext>
            </p:extLst>
          </p:nvPr>
        </p:nvGraphicFramePr>
        <p:xfrm>
          <a:off x="10643870" y="794674"/>
          <a:ext cx="8102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3981978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2417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21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9435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37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1261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90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3897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5047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DEFA6B2-7C1C-4549-A5AD-2597710B474C}"/>
              </a:ext>
            </a:extLst>
          </p:cNvPr>
          <p:cNvSpPr txBox="1"/>
          <p:nvPr/>
        </p:nvSpPr>
        <p:spPr>
          <a:xfrm>
            <a:off x="432485" y="4566746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  <a:p>
            <a:r>
              <a:rPr lang="en-US" dirty="0"/>
              <a:t>1261 hexagons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B1FBE-5180-0A40-B1EE-485C89FAB075}"/>
              </a:ext>
            </a:extLst>
          </p:cNvPr>
          <p:cNvSpPr txBox="1"/>
          <p:nvPr/>
        </p:nvSpPr>
        <p:spPr>
          <a:xfrm>
            <a:off x="9687113" y="2528737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  <a:p>
            <a:r>
              <a:rPr lang="en-US" dirty="0"/>
              <a:t>9435 hexagons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59309-CD62-A944-8FA0-97CEC8816A47}"/>
              </a:ext>
            </a:extLst>
          </p:cNvPr>
          <p:cNvSpPr txBox="1"/>
          <p:nvPr/>
        </p:nvSpPr>
        <p:spPr>
          <a:xfrm>
            <a:off x="9687112" y="4566746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  <a:p>
            <a:r>
              <a:rPr lang="en-US" dirty="0"/>
              <a:t>3897 hexagons</a:t>
            </a:r>
          </a:p>
        </p:txBody>
      </p:sp>
    </p:spTree>
    <p:extLst>
      <p:ext uri="{BB962C8B-B14F-4D97-AF65-F5344CB8AC3E}">
        <p14:creationId xmlns:p14="http://schemas.microsoft.com/office/powerpoint/2010/main" val="49988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359B-579C-FB47-BEDB-3BFDB347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venue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C1BF-F551-7049-A178-96B09EB2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Remapping of the Foursquare API categories to a smaller set of “Cultural” categories, e.g.</a:t>
            </a:r>
          </a:p>
          <a:p>
            <a:pPr>
              <a:buFontTx/>
              <a:buChar char="-"/>
            </a:pPr>
            <a:r>
              <a:rPr lang="en-US" dirty="0"/>
              <a:t>Czech Restaurant -&gt; East European </a:t>
            </a:r>
          </a:p>
          <a:p>
            <a:pPr>
              <a:buFontTx/>
              <a:buChar char="-"/>
            </a:pPr>
            <a:r>
              <a:rPr lang="en-US" dirty="0"/>
              <a:t>Greek Restaurant -&gt; Mediterranean</a:t>
            </a:r>
          </a:p>
          <a:p>
            <a:pPr marL="0" indent="0">
              <a:buNone/>
            </a:pPr>
            <a:r>
              <a:rPr lang="en-US" dirty="0"/>
              <a:t>Final set of 14 cultural categories</a:t>
            </a:r>
          </a:p>
        </p:txBody>
      </p:sp>
    </p:spTree>
    <p:extLst>
      <p:ext uri="{BB962C8B-B14F-4D97-AF65-F5344CB8AC3E}">
        <p14:creationId xmlns:p14="http://schemas.microsoft.com/office/powerpoint/2010/main" val="256398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844-7E51-8D49-8F28-D2DC46B1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- venues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940BF6-DD30-2241-ABE9-62AB962F1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88498"/>
              </p:ext>
            </p:extLst>
          </p:nvPr>
        </p:nvGraphicFramePr>
        <p:xfrm>
          <a:off x="2149832" y="2249015"/>
          <a:ext cx="7892336" cy="2359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1397">
                  <a:extLst>
                    <a:ext uri="{9D8B030D-6E8A-4147-A177-3AD203B41FA5}">
                      <a16:colId xmlns:a16="http://schemas.microsoft.com/office/drawing/2014/main" val="1178291713"/>
                    </a:ext>
                  </a:extLst>
                </a:gridCol>
                <a:gridCol w="2367886">
                  <a:extLst>
                    <a:ext uri="{9D8B030D-6E8A-4147-A177-3AD203B41FA5}">
                      <a16:colId xmlns:a16="http://schemas.microsoft.com/office/drawing/2014/main" val="1817506216"/>
                    </a:ext>
                  </a:extLst>
                </a:gridCol>
                <a:gridCol w="2893053">
                  <a:extLst>
                    <a:ext uri="{9D8B030D-6E8A-4147-A177-3AD203B41FA5}">
                      <a16:colId xmlns:a16="http://schemas.microsoft.com/office/drawing/2014/main" val="3684294397"/>
                    </a:ext>
                  </a:extLst>
                </a:gridCol>
              </a:tblGrid>
              <a:tr h="8790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Metropolitan area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Number of culturally categorised venues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Number of hexagons with categorised venues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403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London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17,112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1,815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91382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Stockholm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3,751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298139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Paris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10,930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1,037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7987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Vilnius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1,036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180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8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0D39-CD5C-CD4D-A78F-6D82926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09194"/>
            <a:ext cx="11342816" cy="1004277"/>
          </a:xfrm>
        </p:spPr>
        <p:txBody>
          <a:bodyPr/>
          <a:lstStyle/>
          <a:p>
            <a:r>
              <a:rPr lang="en-US" dirty="0"/>
              <a:t>Most popular cuisines: Asian and Mediterranean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4C28F-13E1-EC43-A262-3F9D6543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13471"/>
            <a:ext cx="5040000" cy="278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F090-1105-9D4F-8C75-ACAD8B4E223B}"/>
              </a:ext>
            </a:extLst>
          </p:cNvPr>
          <p:cNvSpPr txBox="1"/>
          <p:nvPr/>
        </p:nvSpPr>
        <p:spPr>
          <a:xfrm>
            <a:off x="3015049" y="1434757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EE20FA-D905-4C4A-A941-BA5FA39D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08" y="1083373"/>
            <a:ext cx="5040000" cy="2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F5B40-2FF1-084F-9389-C58356589A75}"/>
              </a:ext>
            </a:extLst>
          </p:cNvPr>
          <p:cNvSpPr txBox="1"/>
          <p:nvPr/>
        </p:nvSpPr>
        <p:spPr>
          <a:xfrm>
            <a:off x="8841419" y="1434757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C4EB6-91D9-DB41-AB77-F8B08793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9" y="3963587"/>
            <a:ext cx="5112000" cy="276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9E122-9F55-FB48-BD62-AC57D84B9357}"/>
              </a:ext>
            </a:extLst>
          </p:cNvPr>
          <p:cNvSpPr txBox="1"/>
          <p:nvPr/>
        </p:nvSpPr>
        <p:spPr>
          <a:xfrm>
            <a:off x="3002600" y="4783855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364669-3580-2C45-B65C-632531F6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85" y="3866464"/>
            <a:ext cx="5040000" cy="2842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A7593-B8E8-5D42-A914-78C893213F25}"/>
              </a:ext>
            </a:extLst>
          </p:cNvPr>
          <p:cNvSpPr txBox="1"/>
          <p:nvPr/>
        </p:nvSpPr>
        <p:spPr>
          <a:xfrm>
            <a:off x="8841419" y="4783855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</p:txBody>
      </p:sp>
    </p:spTree>
    <p:extLst>
      <p:ext uri="{BB962C8B-B14F-4D97-AF65-F5344CB8AC3E}">
        <p14:creationId xmlns:p14="http://schemas.microsoft.com/office/powerpoint/2010/main" val="201258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356-F0F7-2F4A-B89F-EA2CC349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F42E-D908-3C4E-AD2A-3B8993B86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Defined a cultural profile for each area (hexagon) by </a:t>
            </a:r>
            <a:r>
              <a:rPr lang="en-US" dirty="0" err="1"/>
              <a:t>normalising</a:t>
            </a:r>
            <a:r>
              <a:rPr lang="en-US" dirty="0"/>
              <a:t> venue counts (per category) against the total number of venues in the area.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Number of features (cultural categories) between 7 (Stockholm) and 12 (London).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Tested with number of clusters varying between 2 and 24 with 12 replicas in each case.</a:t>
            </a:r>
          </a:p>
        </p:txBody>
      </p:sp>
    </p:spTree>
    <p:extLst>
      <p:ext uri="{BB962C8B-B14F-4D97-AF65-F5344CB8AC3E}">
        <p14:creationId xmlns:p14="http://schemas.microsoft.com/office/powerpoint/2010/main" val="84295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754E-D768-5F4A-AE51-71DC249C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robustness (</a:t>
            </a:r>
            <a:r>
              <a:rPr lang="en-US" dirty="0" err="1"/>
              <a:t>Calinski-Harabasz</a:t>
            </a:r>
            <a:r>
              <a:rPr lang="en-US" dirty="0"/>
              <a:t> score)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5261A-8C9E-0940-9317-B28DEDAEA262}"/>
              </a:ext>
            </a:extLst>
          </p:cNvPr>
          <p:cNvGrpSpPr>
            <a:grpSpLocks noChangeAspect="1"/>
          </p:cNvGrpSpPr>
          <p:nvPr/>
        </p:nvGrpSpPr>
        <p:grpSpPr>
          <a:xfrm>
            <a:off x="1344937" y="2105350"/>
            <a:ext cx="4320000" cy="2141870"/>
            <a:chOff x="0" y="0"/>
            <a:chExt cx="4312733" cy="213804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A9D0AD5-C7D8-1245-88A5-80C85668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908" y="0"/>
              <a:ext cx="2155825" cy="2138045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7CBB912C-12F5-CE41-AE38-3F38E6C7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155825" cy="211455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B30548-422B-5848-9940-92658B71C2D7}"/>
              </a:ext>
            </a:extLst>
          </p:cNvPr>
          <p:cNvGrpSpPr>
            <a:grpSpLocks noChangeAspect="1"/>
          </p:cNvGrpSpPr>
          <p:nvPr/>
        </p:nvGrpSpPr>
        <p:grpSpPr>
          <a:xfrm>
            <a:off x="6548113" y="2105350"/>
            <a:ext cx="4320000" cy="2128095"/>
            <a:chOff x="16140" y="0"/>
            <a:chExt cx="4300378" cy="2118148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0A877980-D5D9-644A-841B-08DA88A7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3" y="6773"/>
              <a:ext cx="2155825" cy="2111375"/>
            </a:xfrm>
            <a:prstGeom prst="rect">
              <a:avLst/>
            </a:prstGeom>
          </p:spPr>
        </p:pic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045A00A1-E152-844D-BA6F-84370BDA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0" y="0"/>
              <a:ext cx="2155825" cy="21145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FE4380-7721-BE4D-8773-F72DC09ADD9B}"/>
              </a:ext>
            </a:extLst>
          </p:cNvPr>
          <p:cNvSpPr txBox="1"/>
          <p:nvPr/>
        </p:nvSpPr>
        <p:spPr>
          <a:xfrm>
            <a:off x="1431436" y="1581665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0C19A-6535-7B41-8A9F-B26683FDF8B0}"/>
              </a:ext>
            </a:extLst>
          </p:cNvPr>
          <p:cNvSpPr txBox="1"/>
          <p:nvPr/>
        </p:nvSpPr>
        <p:spPr>
          <a:xfrm>
            <a:off x="3608049" y="1565072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9786-1B9E-8E41-94B1-6D5B96557BBE}"/>
              </a:ext>
            </a:extLst>
          </p:cNvPr>
          <p:cNvSpPr txBox="1"/>
          <p:nvPr/>
        </p:nvSpPr>
        <p:spPr>
          <a:xfrm>
            <a:off x="6653785" y="1580876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9EC14-6EC0-984E-A80A-7D69FE7982B5}"/>
              </a:ext>
            </a:extLst>
          </p:cNvPr>
          <p:cNvSpPr txBox="1"/>
          <p:nvPr/>
        </p:nvSpPr>
        <p:spPr>
          <a:xfrm>
            <a:off x="8892746" y="1569308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75DE-75C3-FB4C-A5F1-1EE787D4C07C}"/>
              </a:ext>
            </a:extLst>
          </p:cNvPr>
          <p:cNvSpPr txBox="1"/>
          <p:nvPr/>
        </p:nvSpPr>
        <p:spPr>
          <a:xfrm>
            <a:off x="1431436" y="5016843"/>
            <a:ext cx="40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 clustering with 4-6 clusters for London and 3-4 for Paris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6B902-99A5-DE42-9817-BC73189C7C28}"/>
              </a:ext>
            </a:extLst>
          </p:cNvPr>
          <p:cNvSpPr txBox="1"/>
          <p:nvPr/>
        </p:nvSpPr>
        <p:spPr>
          <a:xfrm>
            <a:off x="6591179" y="5016843"/>
            <a:ext cx="4033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Unclear clustering for Stockholm and Vilnius. Choosing 8 for both, but results not very reliable. </a:t>
            </a:r>
          </a:p>
        </p:txBody>
      </p:sp>
    </p:spTree>
    <p:extLst>
      <p:ext uri="{BB962C8B-B14F-4D97-AF65-F5344CB8AC3E}">
        <p14:creationId xmlns:p14="http://schemas.microsoft.com/office/powerpoint/2010/main" val="118164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664</Words>
  <Application>Microsoft Macintosh PowerPoint</Application>
  <PresentationFormat>Widescreen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Diversity in food culture in select European cities</vt:lpstr>
      <vt:lpstr>The problem</vt:lpstr>
      <vt:lpstr>The cities </vt:lpstr>
      <vt:lpstr>The data - locations</vt:lpstr>
      <vt:lpstr>The data – venue categories</vt:lpstr>
      <vt:lpstr>The data - venues</vt:lpstr>
      <vt:lpstr>Most popular cuisines: Asian and Mediterranean</vt:lpstr>
      <vt:lpstr>K-means clustering</vt:lpstr>
      <vt:lpstr>K-means robustness (Calinski-Harabasz score)</vt:lpstr>
      <vt:lpstr>City clusters - London</vt:lpstr>
      <vt:lpstr>City clusters - Paris</vt:lpstr>
      <vt:lpstr>City clusters - Stockholm</vt:lpstr>
      <vt:lpstr>City clusters - Vilnius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in food culture in select European cities</dc:title>
  <dc:creator>Aleksandras Gutmanas</dc:creator>
  <cp:lastModifiedBy>Aleksandras Gutmanas</cp:lastModifiedBy>
  <cp:revision>8</cp:revision>
  <dcterms:created xsi:type="dcterms:W3CDTF">2020-03-02T13:54:53Z</dcterms:created>
  <dcterms:modified xsi:type="dcterms:W3CDTF">2020-03-02T15:07:32Z</dcterms:modified>
</cp:coreProperties>
</file>